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8"/>
  </p:notesMasterIdLst>
  <p:handoutMasterIdLst>
    <p:handoutMasterId r:id="rId9"/>
  </p:handoutMasterIdLst>
  <p:sldIdLst>
    <p:sldId id="537" r:id="rId2"/>
    <p:sldId id="547" r:id="rId3"/>
    <p:sldId id="555" r:id="rId4"/>
    <p:sldId id="549" r:id="rId5"/>
    <p:sldId id="554" r:id="rId6"/>
    <p:sldId id="552" r:id="rId7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BE"/>
    <a:srgbClr val="FFFF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93" autoAdjust="0"/>
  </p:normalViewPr>
  <p:slideViewPr>
    <p:cSldViewPr>
      <p:cViewPr varScale="1">
        <p:scale>
          <a:sx n="91" d="100"/>
          <a:sy n="91" d="100"/>
        </p:scale>
        <p:origin x="-5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22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7" tIns="43964" rIns="87927" bIns="43964" numCol="1" anchor="t" anchorCtr="0" compatLnSpc="1">
            <a:prstTxWarp prst="textNoShape">
              <a:avLst/>
            </a:prstTxWarp>
          </a:bodyPr>
          <a:lstStyle>
            <a:lvl1pPr defTabSz="87894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622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7" tIns="43964" rIns="87927" bIns="43964" numCol="1" anchor="t" anchorCtr="0" compatLnSpc="1">
            <a:prstTxWarp prst="textNoShape">
              <a:avLst/>
            </a:prstTxWarp>
          </a:bodyPr>
          <a:lstStyle>
            <a:lvl1pPr algn="r" defTabSz="87894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622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7" tIns="43964" rIns="87927" bIns="43964" numCol="1" anchor="b" anchorCtr="0" compatLnSpc="1">
            <a:prstTxWarp prst="textNoShape">
              <a:avLst/>
            </a:prstTxWarp>
          </a:bodyPr>
          <a:lstStyle>
            <a:lvl1pPr defTabSz="87894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29675"/>
            <a:ext cx="30622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7" tIns="43964" rIns="87927" bIns="43964" numCol="1" anchor="b" anchorCtr="0" compatLnSpc="1">
            <a:prstTxWarp prst="textNoShape">
              <a:avLst/>
            </a:prstTxWarp>
          </a:bodyPr>
          <a:lstStyle>
            <a:lvl1pPr algn="r" defTabSz="878948" eaLnBrk="0" hangingPunct="0">
              <a:defRPr sz="1200"/>
            </a:lvl1pPr>
          </a:lstStyle>
          <a:p>
            <a:pPr>
              <a:defRPr/>
            </a:pPr>
            <a:fld id="{AE54FCFD-298A-4DE9-A600-64A273FC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defTabSz="929627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defTabSz="929627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0745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300"/>
            </a:lvl1pPr>
          </a:lstStyle>
          <a:p>
            <a:pPr>
              <a:defRPr/>
            </a:pPr>
            <a:fld id="{1821BFF6-16E1-4635-BD81-326470870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DNR summarizes the climatic,</a:t>
            </a:r>
            <a:r>
              <a:rPr lang="en-US" baseline="0" dirty="0" smtClean="0"/>
              <a:t> surface and groundwater resources on a monthly basis using information from a variety of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1BFF6-16E1-4635-BD81-3264708702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About</a:t>
            </a:r>
            <a:r>
              <a:rPr lang="en-US" baseline="0" dirty="0" smtClean="0"/>
              <a:t> t</a:t>
            </a:r>
            <a:r>
              <a:rPr lang="en-US" dirty="0" smtClean="0"/>
              <a:t>wo dozen</a:t>
            </a:r>
            <a:r>
              <a:rPr lang="en-US" baseline="0" dirty="0" smtClean="0"/>
              <a:t> observation wells across the state are used as indicators of the regional ground water levels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1BFF6-16E1-4635-BD81-3264708702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dozen</a:t>
            </a:r>
            <a:r>
              <a:rPr lang="en-US" baseline="0" dirty="0" smtClean="0"/>
              <a:t> lakes across the state are used as indicators of the regional lake water levels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1BFF6-16E1-4635-BD81-3264708702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 flow conditions are based</a:t>
            </a:r>
            <a:r>
              <a:rPr lang="en-US" baseline="0" dirty="0" smtClean="0"/>
              <a:t> on USGS and DNR watershed indicator gages across the state.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1BFF6-16E1-4635-BD81-3264708702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Weekly</a:t>
            </a:r>
            <a:r>
              <a:rPr lang="en-US" baseline="0" dirty="0" smtClean="0"/>
              <a:t> stream flow conditions as of October 1</a:t>
            </a:r>
            <a:r>
              <a:rPr lang="en-US" baseline="30000" dirty="0" smtClean="0"/>
              <a:t>st</a:t>
            </a:r>
            <a:r>
              <a:rPr lang="en-US" baseline="0" dirty="0" smtClean="0"/>
              <a:t>.   Existing conditions and watersheds currently with surface water permit suspensions and/or restricted use.  Weekly stream flow reports will continue as conditions warrant or until freeze limits the use of the indicator stream gages.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1BFF6-16E1-4635-BD81-3264708702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1BFF6-16E1-4635-BD81-3264708702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574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4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9401-46F8-4671-AB18-4A3285BBD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E5AE-8A83-487B-B9A6-4000748C3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C923D-DCB2-472A-B61D-F53963E58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684B-3329-408C-8C86-5914D6C55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0870-441B-4F9A-9861-852EF56E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FC16-E259-40CE-95E7-D63B70B4B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E82D-FAFA-4953-86DB-C32DD7681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C980-0FC1-4906-9B83-772CB0280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EE6A-44D5-499D-9853-F48369520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DC9D-AE29-44FC-9BCD-F0F7311DF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4916-95F3-40ED-8946-3C5F25124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63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63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63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63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3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63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563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563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563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563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75984EF-90AD-46DA-BBC3-FD14A066C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398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Hydrologic Conditions: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Surface and Ground Water Resources</a:t>
            </a:r>
            <a:br>
              <a:rPr lang="en-US" dirty="0" smtClean="0"/>
            </a:br>
            <a:r>
              <a:rPr lang="en-US" dirty="0" smtClean="0"/>
              <a:t>September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4" name="Content Placeholder 3" descr="DNRlogocolor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638800"/>
            <a:ext cx="723242" cy="96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8175"/>
            <a:ext cx="8229600" cy="1139825"/>
          </a:xfrm>
        </p:spPr>
        <p:txBody>
          <a:bodyPr/>
          <a:lstStyle/>
          <a:p>
            <a:r>
              <a:rPr lang="en-US" dirty="0" smtClean="0"/>
              <a:t>2011			2012</a:t>
            </a:r>
            <a:endParaRPr lang="en-US" dirty="0"/>
          </a:p>
        </p:txBody>
      </p:sp>
      <p:pic>
        <p:nvPicPr>
          <p:cNvPr id="4" name="Content Placeholder 3" descr="DNRlogocolor.t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6958" y="5998996"/>
            <a:ext cx="647042" cy="85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0" y="0"/>
          <a:ext cx="4419600" cy="5720008"/>
        </p:xfrm>
        <a:graphic>
          <a:graphicData uri="http://schemas.openxmlformats.org/presentationml/2006/ole">
            <p:oleObj spid="_x0000_s81923" name="Acrobat Document" r:id="rId5" imgW="5829076" imgH="7543759" progId="AcroExch.Document.7">
              <p:embed/>
            </p:oleObj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4724400" y="0"/>
          <a:ext cx="4419600" cy="5720009"/>
        </p:xfrm>
        <a:graphic>
          <a:graphicData uri="http://schemas.openxmlformats.org/presentationml/2006/ole">
            <p:oleObj spid="_x0000_s81924" name="Acrobat Document" r:id="rId6" imgW="5829076" imgH="7543759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8175"/>
            <a:ext cx="8229600" cy="1139825"/>
          </a:xfrm>
        </p:spPr>
        <p:txBody>
          <a:bodyPr/>
          <a:lstStyle/>
          <a:p>
            <a:r>
              <a:rPr lang="en-US" dirty="0" smtClean="0"/>
              <a:t>2011			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NRlogocolor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048704"/>
            <a:ext cx="609600" cy="80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0" y="0"/>
          <a:ext cx="4468059" cy="5782725"/>
        </p:xfrm>
        <a:graphic>
          <a:graphicData uri="http://schemas.openxmlformats.org/presentationml/2006/ole">
            <p:oleObj spid="_x0000_s115714" name="Acrobat Document" r:id="rId5" imgW="5829076" imgH="7543759" progId="AcroExch.Document.7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4700171" y="0"/>
          <a:ext cx="4443829" cy="5751366"/>
        </p:xfrm>
        <a:graphic>
          <a:graphicData uri="http://schemas.openxmlformats.org/presentationml/2006/ole">
            <p:oleObj spid="_x0000_s115715" name="Acrobat Document" r:id="rId6" imgW="5829076" imgH="7543759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8175"/>
            <a:ext cx="8229600" cy="1139825"/>
          </a:xfrm>
        </p:spPr>
        <p:txBody>
          <a:bodyPr/>
          <a:lstStyle/>
          <a:p>
            <a:r>
              <a:rPr lang="en-US" dirty="0" smtClean="0"/>
              <a:t>2011			2012</a:t>
            </a:r>
            <a:endParaRPr lang="en-US" dirty="0"/>
          </a:p>
        </p:txBody>
      </p:sp>
      <p:pic>
        <p:nvPicPr>
          <p:cNvPr id="4" name="Content Placeholder 3" descr="DNRlogocolor.t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758" y="5897834"/>
            <a:ext cx="723242" cy="96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0" y="0"/>
          <a:ext cx="4419600" cy="5720009"/>
        </p:xfrm>
        <a:graphic>
          <a:graphicData uri="http://schemas.openxmlformats.org/presentationml/2006/ole">
            <p:oleObj spid="_x0000_s94213" name="Acrobat Document" r:id="rId5" imgW="5829076" imgH="7543759" progId="AcroExch.Document.7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4724400" y="0"/>
          <a:ext cx="4419600" cy="5720008"/>
        </p:xfrm>
        <a:graphic>
          <a:graphicData uri="http://schemas.openxmlformats.org/presentationml/2006/ole">
            <p:oleObj spid="_x0000_s94214" name="Acrobat Document" r:id="rId6" imgW="5829076" imgH="7543759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905000" y="0"/>
          <a:ext cx="5316438" cy="6880729"/>
        </p:xfrm>
        <a:graphic>
          <a:graphicData uri="http://schemas.openxmlformats.org/presentationml/2006/ole">
            <p:oleObj spid="_x0000_s116738" name="Acrobat Document" r:id="rId4" imgW="5829076" imgH="7543759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/>
          <a:lstStyle/>
          <a:p>
            <a:r>
              <a:rPr lang="en-US" sz="4000" dirty="0" smtClean="0"/>
              <a:t>Monthly Hydrologic Conditions Report: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http://www.dnr.state.mn.us/current_conditions/hydro_conditions.html</a:t>
            </a:r>
            <a:endParaRPr lang="en-US" sz="3200" dirty="0"/>
          </a:p>
        </p:txBody>
      </p:sp>
      <p:pic>
        <p:nvPicPr>
          <p:cNvPr id="4" name="Content Placeholder 3" descr="DNRlogocolor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638800"/>
            <a:ext cx="723242" cy="96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 cstate="print"/>
          <a:srcRect l="1613" t="19355" b="10081"/>
          <a:stretch>
            <a:fillRect/>
          </a:stretch>
        </p:blipFill>
        <p:spPr bwMode="auto">
          <a:xfrm>
            <a:off x="914400" y="2514600"/>
            <a:ext cx="7058296" cy="404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5952</TotalTime>
  <Words>130</Words>
  <Application>Microsoft Office PowerPoint</Application>
  <PresentationFormat>On-screen Show (4:3)</PresentationFormat>
  <Paragraphs>16</Paragraphs>
  <Slides>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Ripple</vt:lpstr>
      <vt:lpstr>Adobe Acrobat Document</vt:lpstr>
      <vt:lpstr>  Hydrologic Conditions:  Surface and Ground Water Resources September 2012</vt:lpstr>
      <vt:lpstr>2011   2012</vt:lpstr>
      <vt:lpstr>2011   2012</vt:lpstr>
      <vt:lpstr>2011   2012</vt:lpstr>
      <vt:lpstr>Slide 5</vt:lpstr>
      <vt:lpstr>Monthly Hydrologic Conditions Report: http://www.dnr.state.mn.us/current_conditions/hydro_conditions.html</vt:lpstr>
    </vt:vector>
  </TitlesOfParts>
  <Company>Minnesota Ground Water Association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Report</dc:title>
  <dc:creator>Jennie Leete</dc:creator>
  <cp:lastModifiedBy>MNDNR</cp:lastModifiedBy>
  <cp:revision>450</cp:revision>
  <dcterms:created xsi:type="dcterms:W3CDTF">2004-06-18T00:22:35Z</dcterms:created>
  <dcterms:modified xsi:type="dcterms:W3CDTF">2012-10-04T16:20:17Z</dcterms:modified>
</cp:coreProperties>
</file>